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 Bold" panose="020B0604020202020204" charset="0"/>
      <p:regular r:id="rId11"/>
    </p:embeddedFont>
    <p:embeddedFont>
      <p:font typeface="Finger Paint" panose="020B0604020202020204" charset="0"/>
      <p:regular r:id="rId12"/>
    </p:embeddedFont>
    <p:embeddedFont>
      <p:font typeface="Anton" panose="020B0604020202020204" charset="0"/>
      <p:regular r:id="rId13"/>
    </p:embeddedFont>
    <p:embeddedFont>
      <p:font typeface="Dekk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2736" y="1638300"/>
            <a:ext cx="7026899" cy="8347021"/>
          </a:xfrm>
          <a:custGeom>
            <a:avLst/>
            <a:gdLst/>
            <a:ahLst/>
            <a:cxnLst/>
            <a:rect l="l" t="t" r="r" b="b"/>
            <a:pathLst>
              <a:path w="12863106" h="11272759">
                <a:moveTo>
                  <a:pt x="0" y="0"/>
                </a:moveTo>
                <a:lnTo>
                  <a:pt x="12863107" y="0"/>
                </a:lnTo>
                <a:lnTo>
                  <a:pt x="12863107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85934" y="2570131"/>
            <a:ext cx="6363701" cy="6496604"/>
          </a:xfrm>
          <a:custGeom>
            <a:avLst/>
            <a:gdLst/>
            <a:ahLst/>
            <a:cxnLst/>
            <a:rect l="l" t="t" r="r" b="b"/>
            <a:pathLst>
              <a:path w="6363701" h="6496604">
                <a:moveTo>
                  <a:pt x="0" y="0"/>
                </a:moveTo>
                <a:lnTo>
                  <a:pt x="6363701" y="0"/>
                </a:lnTo>
                <a:lnTo>
                  <a:pt x="6363701" y="6496604"/>
                </a:lnTo>
                <a:lnTo>
                  <a:pt x="0" y="6496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416" r="-8629" b="-660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494" y="3538422"/>
            <a:ext cx="10147242" cy="228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4"/>
              </a:lnSpc>
              <a:spcBef>
                <a:spcPct val="0"/>
              </a:spcBef>
            </a:pPr>
            <a:r>
              <a:rPr lang="en-US" sz="6560" dirty="0">
                <a:solidFill>
                  <a:srgbClr val="FFFFFF"/>
                </a:solidFill>
                <a:latin typeface="Anton"/>
              </a:rPr>
              <a:t>MCDONALD'S MENU NUTRITIONAL ANALYSIS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7339" y="6268374"/>
            <a:ext cx="10998595" cy="835613"/>
            <a:chOff x="0" y="0"/>
            <a:chExt cx="2751793" cy="2090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1793" cy="209066"/>
            </a:xfrm>
            <a:custGeom>
              <a:avLst/>
              <a:gdLst/>
              <a:ahLst/>
              <a:cxnLst/>
              <a:rect l="l" t="t" r="r" b="b"/>
              <a:pathLst>
                <a:path w="2751793" h="209066">
                  <a:moveTo>
                    <a:pt x="70390" y="0"/>
                  </a:moveTo>
                  <a:lnTo>
                    <a:pt x="2681403" y="0"/>
                  </a:lnTo>
                  <a:cubicBezTo>
                    <a:pt x="2700072" y="0"/>
                    <a:pt x="2717976" y="7416"/>
                    <a:pt x="2731177" y="20617"/>
                  </a:cubicBezTo>
                  <a:cubicBezTo>
                    <a:pt x="2744377" y="33817"/>
                    <a:pt x="2751793" y="51721"/>
                    <a:pt x="2751793" y="70390"/>
                  </a:cubicBezTo>
                  <a:lnTo>
                    <a:pt x="2751793" y="138676"/>
                  </a:lnTo>
                  <a:cubicBezTo>
                    <a:pt x="2751793" y="157345"/>
                    <a:pt x="2744377" y="175249"/>
                    <a:pt x="2731177" y="188450"/>
                  </a:cubicBezTo>
                  <a:cubicBezTo>
                    <a:pt x="2717976" y="201650"/>
                    <a:pt x="2700072" y="209066"/>
                    <a:pt x="2681403" y="209066"/>
                  </a:cubicBezTo>
                  <a:lnTo>
                    <a:pt x="70390" y="209066"/>
                  </a:lnTo>
                  <a:cubicBezTo>
                    <a:pt x="51721" y="209066"/>
                    <a:pt x="33817" y="201650"/>
                    <a:pt x="20617" y="188450"/>
                  </a:cubicBezTo>
                  <a:cubicBezTo>
                    <a:pt x="7416" y="175249"/>
                    <a:pt x="0" y="157345"/>
                    <a:pt x="0" y="138676"/>
                  </a:cubicBezTo>
                  <a:lnTo>
                    <a:pt x="0" y="70390"/>
                  </a:lnTo>
                  <a:cubicBezTo>
                    <a:pt x="0" y="51721"/>
                    <a:pt x="7416" y="33817"/>
                    <a:pt x="20617" y="20617"/>
                  </a:cubicBezTo>
                  <a:cubicBezTo>
                    <a:pt x="33817" y="7416"/>
                    <a:pt x="51721" y="0"/>
                    <a:pt x="7039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51793" cy="247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9630" y="6437246"/>
            <a:ext cx="10998595" cy="49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8" spc="1150" dirty="0">
                <a:solidFill>
                  <a:srgbClr val="FFFFFF"/>
                </a:solidFill>
                <a:latin typeface="Finger Paint"/>
              </a:rPr>
              <a:t>PRESENTED BY MOHAMMAD ASAD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9" y="184204"/>
            <a:ext cx="3148440" cy="2385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0608237">
            <a:off x="-341964" y="894535"/>
            <a:ext cx="7379752" cy="7513878"/>
          </a:xfrm>
          <a:custGeom>
            <a:avLst/>
            <a:gdLst/>
            <a:ahLst/>
            <a:cxnLst/>
            <a:rect l="l" t="t" r="r" b="b"/>
            <a:pathLst>
              <a:path w="12863106" h="11272759">
                <a:moveTo>
                  <a:pt x="0" y="0"/>
                </a:moveTo>
                <a:lnTo>
                  <a:pt x="12863106" y="0"/>
                </a:lnTo>
                <a:lnTo>
                  <a:pt x="12863106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483111"/>
            <a:ext cx="6668784" cy="9340431"/>
            <a:chOff x="-78960" y="-19635"/>
            <a:chExt cx="3304776" cy="4628735"/>
          </a:xfrm>
        </p:grpSpPr>
        <p:sp>
          <p:nvSpPr>
            <p:cNvPr id="7" name="Freeform 7"/>
            <p:cNvSpPr/>
            <p:nvPr/>
          </p:nvSpPr>
          <p:spPr>
            <a:xfrm>
              <a:off x="-78960" y="-19635"/>
              <a:ext cx="3304776" cy="4628735"/>
            </a:xfrm>
            <a:custGeom>
              <a:avLst/>
              <a:gdLst/>
              <a:ahLst/>
              <a:cxnLst/>
              <a:rect l="l" t="t" r="r" b="b"/>
              <a:pathLst>
                <a:path w="3304776" h="4628735">
                  <a:moveTo>
                    <a:pt x="2983267" y="1925152"/>
                  </a:moveTo>
                  <a:cubicBezTo>
                    <a:pt x="2998691" y="1895499"/>
                    <a:pt x="3012845" y="1866408"/>
                    <a:pt x="3024862" y="1837966"/>
                  </a:cubicBezTo>
                  <a:cubicBezTo>
                    <a:pt x="3165417" y="1505285"/>
                    <a:pt x="3182501" y="1120159"/>
                    <a:pt x="3031707" y="788907"/>
                  </a:cubicBezTo>
                  <a:cubicBezTo>
                    <a:pt x="2867424" y="428019"/>
                    <a:pt x="2535418" y="147797"/>
                    <a:pt x="2152095" y="46492"/>
                  </a:cubicBezTo>
                  <a:cubicBezTo>
                    <a:pt x="2017262" y="10858"/>
                    <a:pt x="1861997" y="0"/>
                    <a:pt x="1749246" y="82089"/>
                  </a:cubicBezTo>
                  <a:cubicBezTo>
                    <a:pt x="1639154" y="162242"/>
                    <a:pt x="1600443" y="307502"/>
                    <a:pt x="1514764" y="413357"/>
                  </a:cubicBezTo>
                  <a:cubicBezTo>
                    <a:pt x="1293222" y="687062"/>
                    <a:pt x="860103" y="616326"/>
                    <a:pt x="537041" y="756372"/>
                  </a:cubicBezTo>
                  <a:cubicBezTo>
                    <a:pt x="194200" y="904994"/>
                    <a:pt x="0" y="1330986"/>
                    <a:pt x="112651" y="1687308"/>
                  </a:cubicBezTo>
                  <a:cubicBezTo>
                    <a:pt x="173885" y="1880995"/>
                    <a:pt x="311740" y="2049245"/>
                    <a:pt x="339292" y="2250507"/>
                  </a:cubicBezTo>
                  <a:cubicBezTo>
                    <a:pt x="376346" y="2521177"/>
                    <a:pt x="206420" y="2776696"/>
                    <a:pt x="179484" y="3048560"/>
                  </a:cubicBezTo>
                  <a:cubicBezTo>
                    <a:pt x="138061" y="3466656"/>
                    <a:pt x="437975" y="3842694"/>
                    <a:pt x="769091" y="4101261"/>
                  </a:cubicBezTo>
                  <a:cubicBezTo>
                    <a:pt x="1078976" y="4343247"/>
                    <a:pt x="1440978" y="4532013"/>
                    <a:pt x="1831148" y="4580374"/>
                  </a:cubicBezTo>
                  <a:cubicBezTo>
                    <a:pt x="2221319" y="4628734"/>
                    <a:pt x="2641326" y="4522362"/>
                    <a:pt x="2920264" y="4245263"/>
                  </a:cubicBezTo>
                  <a:cubicBezTo>
                    <a:pt x="3199201" y="3968164"/>
                    <a:pt x="3304776" y="3510635"/>
                    <a:pt x="3122432" y="3162279"/>
                  </a:cubicBezTo>
                  <a:cubicBezTo>
                    <a:pt x="3025238" y="2976595"/>
                    <a:pt x="2857716" y="2831127"/>
                    <a:pt x="2781980" y="2635539"/>
                  </a:cubicBezTo>
                  <a:cubicBezTo>
                    <a:pt x="2687677" y="2391718"/>
                    <a:pt x="2869827" y="2143239"/>
                    <a:pt x="2983267" y="1925152"/>
                  </a:cubicBezTo>
                  <a:close/>
                </a:path>
              </a:pathLst>
            </a:custGeom>
            <a:blipFill>
              <a:blip r:embed="rId4"/>
              <a:stretch>
                <a:fillRect t="-1418" b="-141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" y="11"/>
              <a:ext cx="3134774" cy="4571989"/>
            </a:xfrm>
            <a:custGeom>
              <a:avLst/>
              <a:gdLst/>
              <a:ahLst/>
              <a:cxnLst/>
              <a:rect l="l" t="t" r="r" b="b"/>
              <a:pathLst>
                <a:path w="3134774" h="4571989">
                  <a:moveTo>
                    <a:pt x="3134774" y="4571989"/>
                  </a:moveTo>
                  <a:lnTo>
                    <a:pt x="0" y="4571989"/>
                  </a:lnTo>
                  <a:lnTo>
                    <a:pt x="0" y="0"/>
                  </a:lnTo>
                  <a:lnTo>
                    <a:pt x="3134774" y="0"/>
                  </a:lnTo>
                  <a:lnTo>
                    <a:pt x="3134774" y="4571989"/>
                  </a:lnTo>
                  <a:close/>
                </a:path>
              </a:pathLst>
            </a:custGeom>
            <a:blipFill>
              <a:blip r:embed="rId5"/>
              <a:stretch>
                <a:fillRect l="-43" r="-4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173661" y="1341525"/>
            <a:ext cx="6507250" cy="131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2"/>
              </a:lnSpc>
            </a:pPr>
            <a:r>
              <a:rPr lang="en-US" sz="8899">
                <a:solidFill>
                  <a:srgbClr val="FFFFFF"/>
                </a:solidFill>
                <a:latin typeface="Anton"/>
              </a:rPr>
              <a:t>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3661" y="3424058"/>
            <a:ext cx="10085639" cy="602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4701"/>
              </a:lnSpc>
              <a:buFont typeface="Arial" panose="020B0604020202020204" pitchFamily="34" charset="0"/>
              <a:buChar char="•"/>
            </a:pPr>
            <a:r>
              <a:rPr lang="en-US" sz="3731" spc="-167" dirty="0">
                <a:solidFill>
                  <a:srgbClr val="FFFFFF"/>
                </a:solidFill>
                <a:latin typeface="Dekko"/>
              </a:rPr>
              <a:t>This project wants to look at what's inside the food at McDonald's to help people make better choices when they order. </a:t>
            </a:r>
            <a:endParaRPr lang="en-US" sz="3731" spc="-167" dirty="0" smtClean="0">
              <a:solidFill>
                <a:srgbClr val="FFFFFF"/>
              </a:solidFill>
              <a:latin typeface="Dekko"/>
            </a:endParaRPr>
          </a:p>
          <a:p>
            <a:pPr marL="571500" indent="-571500" algn="just">
              <a:lnSpc>
                <a:spcPts val="4701"/>
              </a:lnSpc>
              <a:buFont typeface="Arial" panose="020B0604020202020204" pitchFamily="34" charset="0"/>
              <a:buChar char="•"/>
            </a:pPr>
            <a:r>
              <a:rPr lang="en-US" sz="3731" spc="-167" dirty="0" smtClean="0">
                <a:solidFill>
                  <a:srgbClr val="FFFFFF"/>
                </a:solidFill>
                <a:latin typeface="Dekko"/>
              </a:rPr>
              <a:t>We'll </a:t>
            </a:r>
            <a:r>
              <a:rPr lang="en-US" sz="3731" spc="-167" dirty="0">
                <a:solidFill>
                  <a:srgbClr val="FFFFFF"/>
                </a:solidFill>
                <a:latin typeface="Dekko"/>
              </a:rPr>
              <a:t>check how much fat, sugar, and other stuff is in the food. This helps customers who want to eat healthier. </a:t>
            </a:r>
          </a:p>
          <a:p>
            <a:pPr marL="571500" indent="-571500" algn="just">
              <a:lnSpc>
                <a:spcPts val="4701"/>
              </a:lnSpc>
              <a:buFont typeface="Arial" panose="020B0604020202020204" pitchFamily="34" charset="0"/>
              <a:buChar char="•"/>
            </a:pPr>
            <a:r>
              <a:rPr lang="en-US" sz="3731" spc="-167" dirty="0">
                <a:solidFill>
                  <a:srgbClr val="FFFFFF"/>
                </a:solidFill>
                <a:latin typeface="Dekko"/>
              </a:rPr>
              <a:t>It also helps McDonald's because they can see which foods are really popular and which ones maybe need to change. </a:t>
            </a:r>
            <a:endParaRPr lang="en-US" sz="3731" spc="-167" dirty="0" smtClean="0">
              <a:solidFill>
                <a:srgbClr val="FFFFFF"/>
              </a:solidFill>
              <a:latin typeface="Dekko"/>
            </a:endParaRPr>
          </a:p>
          <a:p>
            <a:pPr marL="571500" indent="-571500" algn="just">
              <a:lnSpc>
                <a:spcPts val="4701"/>
              </a:lnSpc>
              <a:buFont typeface="Arial" panose="020B0604020202020204" pitchFamily="34" charset="0"/>
              <a:buChar char="•"/>
            </a:pPr>
            <a:r>
              <a:rPr lang="en-US" sz="3731" spc="-167" dirty="0" smtClean="0">
                <a:solidFill>
                  <a:srgbClr val="FFFFFF"/>
                </a:solidFill>
                <a:latin typeface="Dekko"/>
              </a:rPr>
              <a:t>They </a:t>
            </a:r>
            <a:r>
              <a:rPr lang="en-US" sz="3731" spc="-167" dirty="0">
                <a:solidFill>
                  <a:srgbClr val="FFFFFF"/>
                </a:solidFill>
                <a:latin typeface="Dekko"/>
              </a:rPr>
              <a:t>can then make new foods that are better for everyone.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75381"/>
            <a:ext cx="3148440" cy="23859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2667" y="2984714"/>
            <a:ext cx="5973334" cy="7229047"/>
          </a:xfrm>
          <a:custGeom>
            <a:avLst/>
            <a:gdLst/>
            <a:ahLst/>
            <a:cxnLst/>
            <a:rect l="l" t="t" r="r" b="b"/>
            <a:pathLst>
              <a:path w="12863106" h="11272759">
                <a:moveTo>
                  <a:pt x="0" y="0"/>
                </a:moveTo>
                <a:lnTo>
                  <a:pt x="12863106" y="0"/>
                </a:lnTo>
                <a:lnTo>
                  <a:pt x="12863106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69486" y="2778625"/>
            <a:ext cx="6378720" cy="6958604"/>
            <a:chOff x="0" y="0"/>
            <a:chExt cx="4191000" cy="4572000"/>
          </a:xfrm>
        </p:grpSpPr>
        <p:sp>
          <p:nvSpPr>
            <p:cNvPr id="7" name="Freeform 7"/>
            <p:cNvSpPr/>
            <p:nvPr/>
          </p:nvSpPr>
          <p:spPr>
            <a:xfrm>
              <a:off x="-64187" y="-46790"/>
              <a:ext cx="4273220" cy="4649923"/>
            </a:xfrm>
            <a:custGeom>
              <a:avLst/>
              <a:gdLst/>
              <a:ahLst/>
              <a:cxnLst/>
              <a:rect l="l" t="t" r="r" b="b"/>
              <a:pathLst>
                <a:path w="4273220" h="4649923">
                  <a:moveTo>
                    <a:pt x="3283197" y="3832621"/>
                  </a:moveTo>
                  <a:cubicBezTo>
                    <a:pt x="3385716" y="3676732"/>
                    <a:pt x="3484630" y="3518579"/>
                    <a:pt x="3589125" y="3363907"/>
                  </a:cubicBezTo>
                  <a:cubicBezTo>
                    <a:pt x="3724486" y="3159944"/>
                    <a:pt x="3861933" y="2957577"/>
                    <a:pt x="3986089" y="2746485"/>
                  </a:cubicBezTo>
                  <a:cubicBezTo>
                    <a:pt x="4110014" y="2535915"/>
                    <a:pt x="4222944" y="2311151"/>
                    <a:pt x="4248082" y="2068108"/>
                  </a:cubicBezTo>
                  <a:cubicBezTo>
                    <a:pt x="4273220" y="1825066"/>
                    <a:pt x="4194990" y="1558724"/>
                    <a:pt x="3998169" y="1413972"/>
                  </a:cubicBezTo>
                  <a:cubicBezTo>
                    <a:pt x="3780942" y="1254213"/>
                    <a:pt x="3476123" y="1273296"/>
                    <a:pt x="3242451" y="1138737"/>
                  </a:cubicBezTo>
                  <a:cubicBezTo>
                    <a:pt x="3069906" y="1039378"/>
                    <a:pt x="2953818" y="866668"/>
                    <a:pt x="2853097" y="694900"/>
                  </a:cubicBezTo>
                  <a:cubicBezTo>
                    <a:pt x="2752376" y="523133"/>
                    <a:pt x="2657766" y="342442"/>
                    <a:pt x="2509590" y="209440"/>
                  </a:cubicBezTo>
                  <a:cubicBezTo>
                    <a:pt x="2361412" y="76438"/>
                    <a:pt x="2142574" y="0"/>
                    <a:pt x="1959540" y="78370"/>
                  </a:cubicBezTo>
                  <a:cubicBezTo>
                    <a:pt x="1759750" y="163915"/>
                    <a:pt x="1670822" y="393114"/>
                    <a:pt x="1522514" y="551995"/>
                  </a:cubicBezTo>
                  <a:cubicBezTo>
                    <a:pt x="1219201" y="876929"/>
                    <a:pt x="690287" y="885482"/>
                    <a:pt x="360031" y="1182985"/>
                  </a:cubicBezTo>
                  <a:cubicBezTo>
                    <a:pt x="76437" y="1438455"/>
                    <a:pt x="0" y="1876865"/>
                    <a:pt x="123913" y="2237908"/>
                  </a:cubicBezTo>
                  <a:cubicBezTo>
                    <a:pt x="247825" y="2598952"/>
                    <a:pt x="545248" y="2882634"/>
                    <a:pt x="886959" y="3052674"/>
                  </a:cubicBezTo>
                  <a:cubicBezTo>
                    <a:pt x="1065407" y="3141473"/>
                    <a:pt x="1263275" y="3207133"/>
                    <a:pt x="1400344" y="3351855"/>
                  </a:cubicBezTo>
                  <a:cubicBezTo>
                    <a:pt x="1634975" y="3599586"/>
                    <a:pt x="1619291" y="3996824"/>
                    <a:pt x="1804156" y="4283623"/>
                  </a:cubicBezTo>
                  <a:cubicBezTo>
                    <a:pt x="1953732" y="4515674"/>
                    <a:pt x="2228929" y="4649923"/>
                    <a:pt x="2504159" y="4612602"/>
                  </a:cubicBezTo>
                  <a:cubicBezTo>
                    <a:pt x="2818136" y="4570028"/>
                    <a:pt x="2986294" y="4263118"/>
                    <a:pt x="3151167" y="4027804"/>
                  </a:cubicBezTo>
                  <a:cubicBezTo>
                    <a:pt x="3196272" y="3963431"/>
                    <a:pt x="3240054" y="3898226"/>
                    <a:pt x="3283197" y="3832621"/>
                  </a:cubicBezTo>
                  <a:close/>
                </a:path>
              </a:pathLst>
            </a:custGeom>
            <a:blipFill>
              <a:blip r:embed="rId4"/>
              <a:stretch>
                <a:fillRect t="-5190" b="-3197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447" y="0"/>
              <a:ext cx="4188553" cy="4572000"/>
            </a:xfrm>
            <a:custGeom>
              <a:avLst/>
              <a:gdLst/>
              <a:ahLst/>
              <a:cxnLst/>
              <a:rect l="l" t="t" r="r" b="b"/>
              <a:pathLst>
                <a:path w="4188553" h="4572000">
                  <a:moveTo>
                    <a:pt x="4188553" y="4572000"/>
                  </a:moveTo>
                  <a:lnTo>
                    <a:pt x="0" y="4572000"/>
                  </a:lnTo>
                  <a:lnTo>
                    <a:pt x="0" y="0"/>
                  </a:lnTo>
                  <a:lnTo>
                    <a:pt x="4188553" y="0"/>
                  </a:lnTo>
                  <a:lnTo>
                    <a:pt x="4188553" y="4572000"/>
                  </a:lnTo>
                  <a:close/>
                </a:path>
              </a:pathLst>
            </a:custGeom>
            <a:blipFill>
              <a:blip r:embed="rId5"/>
              <a:stretch>
                <a:fillRect l="-74" r="-7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824543" y="2173185"/>
            <a:ext cx="860730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FFFFFF"/>
                </a:solidFill>
                <a:latin typeface="Anton"/>
              </a:rPr>
              <a:t>TOOLS AND TECHNOLOGIES USED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24543" y="4079971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45194" y="4015210"/>
            <a:ext cx="6604078" cy="178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Dekko"/>
              </a:rPr>
              <a:t>PPYTHON  PROGRAMMING LANGUAGE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8503" y="4103568"/>
            <a:ext cx="92983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24543" y="5822452"/>
            <a:ext cx="677751" cy="677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52120" y="6602701"/>
            <a:ext cx="5599703" cy="88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Dekko"/>
              </a:rPr>
              <a:t>JUPYTER NOTEBOOK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26679" y="5822452"/>
            <a:ext cx="58693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297238"/>
            <a:ext cx="3148440" cy="2385927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2852120" y="5663083"/>
            <a:ext cx="5599703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 smtClean="0">
                <a:solidFill>
                  <a:srgbClr val="FFFFFF"/>
                </a:solidFill>
                <a:latin typeface="Dekko"/>
              </a:rPr>
              <a:t>Anaconda Navigator</a:t>
            </a:r>
            <a:endParaRPr lang="en-US" sz="5199" dirty="0">
              <a:solidFill>
                <a:srgbClr val="FFFFFF"/>
              </a:solidFill>
              <a:latin typeface="Dekko"/>
            </a:endParaRPr>
          </a:p>
        </p:txBody>
      </p:sp>
      <p:grpSp>
        <p:nvGrpSpPr>
          <p:cNvPr id="22" name="Group 15"/>
          <p:cNvGrpSpPr/>
          <p:nvPr/>
        </p:nvGrpSpPr>
        <p:grpSpPr>
          <a:xfrm>
            <a:off x="1832031" y="6707373"/>
            <a:ext cx="677751" cy="677751"/>
            <a:chOff x="0" y="0"/>
            <a:chExt cx="812800" cy="812800"/>
          </a:xfrm>
        </p:grpSpPr>
        <p:sp>
          <p:nvSpPr>
            <p:cNvPr id="23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id="24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92978" y="6689874"/>
            <a:ext cx="652743" cy="640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Open Sans Bold"/>
              </a:rPr>
              <a:t>03</a:t>
            </a:r>
            <a:endParaRPr lang="en-US" sz="3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2865843" y="7489797"/>
            <a:ext cx="5599703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dirty="0" smtClean="0">
                <a:solidFill>
                  <a:srgbClr val="FFFFFF"/>
                </a:solidFill>
                <a:latin typeface="Dekko"/>
              </a:rPr>
              <a:t>SEABORN, PANDAS, MATPLOTLIB</a:t>
            </a:r>
            <a:endParaRPr lang="en-US" sz="5199" dirty="0">
              <a:solidFill>
                <a:srgbClr val="FFFFFF"/>
              </a:solidFill>
              <a:latin typeface="Dekko"/>
            </a:endParaRPr>
          </a:p>
        </p:txBody>
      </p:sp>
      <p:grpSp>
        <p:nvGrpSpPr>
          <p:cNvPr id="27" name="Group 15"/>
          <p:cNvGrpSpPr/>
          <p:nvPr/>
        </p:nvGrpSpPr>
        <p:grpSpPr>
          <a:xfrm>
            <a:off x="1819358" y="7609561"/>
            <a:ext cx="677751" cy="677751"/>
            <a:chOff x="0" y="0"/>
            <a:chExt cx="812800" cy="812800"/>
          </a:xfrm>
        </p:grpSpPr>
        <p:sp>
          <p:nvSpPr>
            <p:cNvPr id="28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id="29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792978" y="7609387"/>
            <a:ext cx="652743" cy="640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Open Sans Bold"/>
              </a:rPr>
              <a:t>04</a:t>
            </a:r>
            <a:endParaRPr lang="en-US" sz="2400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967524" y="3522422"/>
            <a:ext cx="10312558" cy="5655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 algn="l">
              <a:lnSpc>
                <a:spcPts val="6299"/>
              </a:lnSpc>
              <a:buFont typeface="Arial"/>
              <a:buChar char="•"/>
            </a:pPr>
            <a:r>
              <a:rPr lang="en-US" sz="4499" dirty="0">
                <a:solidFill>
                  <a:srgbClr val="FFFFFF"/>
                </a:solidFill>
                <a:latin typeface="Dekko"/>
              </a:rPr>
              <a:t>Understanding the basics of Nutritional facts </a:t>
            </a:r>
            <a:endParaRPr lang="en-US" sz="4499" dirty="0" smtClean="0">
              <a:solidFill>
                <a:srgbClr val="FFFFFF"/>
              </a:solidFill>
              <a:latin typeface="Dekko"/>
            </a:endParaRPr>
          </a:p>
          <a:p>
            <a:pPr marL="971545" lvl="1" indent="-485773" algn="l">
              <a:lnSpc>
                <a:spcPts val="6299"/>
              </a:lnSpc>
              <a:buFont typeface="Arial"/>
              <a:buChar char="•"/>
            </a:pPr>
            <a:r>
              <a:rPr lang="en-US" sz="4499" dirty="0" smtClean="0">
                <a:solidFill>
                  <a:srgbClr val="FFFFFF"/>
                </a:solidFill>
                <a:latin typeface="Dekko"/>
              </a:rPr>
              <a:t>Understanding Data</a:t>
            </a:r>
            <a:endParaRPr lang="en-US" sz="4499" dirty="0">
              <a:solidFill>
                <a:srgbClr val="FFFFFF"/>
              </a:solidFill>
              <a:latin typeface="Dekko"/>
            </a:endParaRPr>
          </a:p>
          <a:p>
            <a:pPr marL="971545" lvl="1" indent="-485773" algn="l">
              <a:lnSpc>
                <a:spcPts val="6299"/>
              </a:lnSpc>
              <a:buFont typeface="Arial"/>
              <a:buChar char="•"/>
            </a:pPr>
            <a:r>
              <a:rPr lang="en-US" sz="4499" dirty="0">
                <a:solidFill>
                  <a:srgbClr val="FFFFFF"/>
                </a:solidFill>
                <a:latin typeface="Dekko"/>
              </a:rPr>
              <a:t>I</a:t>
            </a:r>
            <a:r>
              <a:rPr lang="en-US" sz="4499" dirty="0" smtClean="0">
                <a:solidFill>
                  <a:srgbClr val="FFFFFF"/>
                </a:solidFill>
                <a:latin typeface="Dekko"/>
              </a:rPr>
              <a:t>mporting </a:t>
            </a:r>
            <a:r>
              <a:rPr lang="en-US" sz="4499" dirty="0">
                <a:solidFill>
                  <a:srgbClr val="FFFFFF"/>
                </a:solidFill>
                <a:latin typeface="Dekko"/>
              </a:rPr>
              <a:t>data</a:t>
            </a:r>
          </a:p>
          <a:p>
            <a:pPr marL="971545" lvl="1" indent="-485773" algn="l">
              <a:lnSpc>
                <a:spcPts val="6299"/>
              </a:lnSpc>
              <a:buFont typeface="Arial"/>
              <a:buChar char="•"/>
            </a:pPr>
            <a:r>
              <a:rPr lang="en-US" sz="4499" dirty="0">
                <a:solidFill>
                  <a:srgbClr val="FFFFFF"/>
                </a:solidFill>
                <a:latin typeface="Dekko"/>
              </a:rPr>
              <a:t>Exploratory data analysis using </a:t>
            </a:r>
            <a:r>
              <a:rPr lang="en-US" sz="4499" dirty="0" smtClean="0">
                <a:solidFill>
                  <a:srgbClr val="FFFFFF"/>
                </a:solidFill>
                <a:latin typeface="Dekko"/>
              </a:rPr>
              <a:t>python language</a:t>
            </a:r>
            <a:endParaRPr lang="en-US" sz="4499" dirty="0">
              <a:solidFill>
                <a:srgbClr val="FFFFFF"/>
              </a:solidFill>
              <a:latin typeface="Dekko"/>
            </a:endParaRPr>
          </a:p>
          <a:p>
            <a:pPr marL="971545" lvl="1" indent="-485773" algn="l">
              <a:lnSpc>
                <a:spcPts val="6299"/>
              </a:lnSpc>
              <a:buFont typeface="Arial"/>
              <a:buChar char="•"/>
            </a:pPr>
            <a:r>
              <a:rPr lang="en-US" sz="4499" dirty="0">
                <a:solidFill>
                  <a:srgbClr val="FFFFFF"/>
                </a:solidFill>
                <a:latin typeface="Dekko"/>
              </a:rPr>
              <a:t>Selection of charts for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7441" y="2301163"/>
            <a:ext cx="84678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PROBLEMS FACED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294" y="273136"/>
            <a:ext cx="3148440" cy="23859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4" y="2374227"/>
            <a:ext cx="65913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4724400" y="3771900"/>
            <a:ext cx="7696732" cy="205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8"/>
              </a:lnSpc>
            </a:pPr>
            <a:r>
              <a:rPr lang="en-US" sz="13827" dirty="0">
                <a:solidFill>
                  <a:srgbClr val="FFFFFF"/>
                </a:solidFill>
                <a:latin typeface="Dekko"/>
              </a:rPr>
              <a:t>THANK YOU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266700"/>
            <a:ext cx="3148440" cy="2385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135</Words>
  <Application>Microsoft Office PowerPoint</Application>
  <PresentationFormat>Custom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Open Sans Bold</vt:lpstr>
      <vt:lpstr>Finger Paint</vt:lpstr>
      <vt:lpstr>Arial</vt:lpstr>
      <vt:lpstr>Anton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Organic Burger Presentation</dc:title>
  <cp:lastModifiedBy>ASAD</cp:lastModifiedBy>
  <cp:revision>7</cp:revision>
  <dcterms:created xsi:type="dcterms:W3CDTF">2006-08-16T00:00:00Z</dcterms:created>
  <dcterms:modified xsi:type="dcterms:W3CDTF">2024-06-29T04:38:57Z</dcterms:modified>
  <dc:identifier>DAGJITF_a1Q</dc:identifier>
</cp:coreProperties>
</file>